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7" r:id="rId2"/>
    <p:sldId id="259" r:id="rId3"/>
    <p:sldId id="256" r:id="rId4"/>
    <p:sldId id="260" r:id="rId5"/>
    <p:sldId id="265" r:id="rId6"/>
    <p:sldId id="258" r:id="rId7"/>
    <p:sldId id="261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10"/>
    <p:restoredTop sz="94610"/>
  </p:normalViewPr>
  <p:slideViewPr>
    <p:cSldViewPr snapToGrid="0" snapToObjects="1">
      <p:cViewPr>
        <p:scale>
          <a:sx n="130" d="100"/>
          <a:sy n="130" d="100"/>
        </p:scale>
        <p:origin x="384" y="5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9DF627-AF9A-784C-892E-B80ACBD59C90}" type="datetimeFigureOut">
              <a:rPr lang="en-US" smtClean="0"/>
              <a:t>2/9/21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628C9F-5433-4B4A-B523-F8EDDFB6BF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2275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628C9F-5433-4B4A-B523-F8EDDFB6BF0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3118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628C9F-5433-4B4A-B523-F8EDDFB6BF0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7964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628C9F-5433-4B4A-B523-F8EDDFB6BF0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3195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628C9F-5433-4B4A-B523-F8EDDFB6BF0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3829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0E84B-F7BA-4E40-9844-8A6CE40463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7E57A6-BA6F-0D4D-8D43-62DC4C55EE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7308F8-22A4-3544-94C4-94E19B8DF6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49C58-3314-AA4F-99B9-67EFB4181E63}" type="datetimeFigureOut">
              <a:rPr lang="en-US" smtClean="0"/>
              <a:t>2/9/21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6B1796-AAC1-8543-B8DB-F7336CD59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D27CAB-BF2D-C84B-983B-E4999BF45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C0BE8-49BF-7849-B03E-743F54376F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22759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0F9EC5-91D7-9646-8AC7-EB296C7865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DB94038-BA8E-674D-8549-D5953C1329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E2793A-EAA2-E544-8691-21C2A53190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49C58-3314-AA4F-99B9-67EFB4181E63}" type="datetimeFigureOut">
              <a:rPr lang="en-US" smtClean="0"/>
              <a:t>2/9/21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52944C-B608-BD40-BCB4-B961108143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26B9A5-F0F2-A943-B906-A18AC09B4C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C0BE8-49BF-7849-B03E-743F54376F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4052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7D2A338-E06B-B745-BD08-6E6FFA51B4D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BC6171C-67DB-A948-8956-2F00DB6098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C3011C-2D88-2346-BB9E-29870F4B97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49C58-3314-AA4F-99B9-67EFB4181E63}" type="datetimeFigureOut">
              <a:rPr lang="en-US" smtClean="0"/>
              <a:t>2/9/21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4A2708-5095-0244-B5AD-F930094D4B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AB3009-AD56-1A43-83FD-D4A5FDC68E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C0BE8-49BF-7849-B03E-743F54376F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030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B0351C-372F-4F40-8233-DB30F78BAE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93564F-4AB6-CA4D-9180-A586B1EC21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5EFE9A-7756-F245-8C06-7D798F39D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49C58-3314-AA4F-99B9-67EFB4181E63}" type="datetimeFigureOut">
              <a:rPr lang="en-US" smtClean="0"/>
              <a:t>2/9/21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CF6172-DEB0-CF42-BD80-DC23B04F9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CAA620-8A59-2241-8EBD-5938E8718D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C0BE8-49BF-7849-B03E-743F54376F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6330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BACF8-2F10-D34B-9DC7-C07C3649FF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A09DE9-FFF1-534C-927A-302B41D318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FCA155-9E9B-D241-8EF7-FEB69C9C3A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49C58-3314-AA4F-99B9-67EFB4181E63}" type="datetimeFigureOut">
              <a:rPr lang="en-US" smtClean="0"/>
              <a:t>2/9/21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0B5147-13EE-5A40-882D-D6FB4A0590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4FCE05-7A07-C241-9C7C-1363F8FD0B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C0BE8-49BF-7849-B03E-743F54376F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3495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CB375-6C22-4D44-ACB0-BA5CEE57E9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89F750-0A36-7943-AD6C-C29C039B7A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BCABE6-B2D2-F94A-AE65-D294F8FA01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304D8C-06E5-AA4D-B24C-55941D01B5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49C58-3314-AA4F-99B9-67EFB4181E63}" type="datetimeFigureOut">
              <a:rPr lang="en-US" smtClean="0"/>
              <a:t>2/9/21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F477A7-535A-6649-9913-26478E5CF3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D76A5D-711C-9A46-A933-FE009514DC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C0BE8-49BF-7849-B03E-743F54376F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882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CA88A0-DDBC-6F43-AA10-29F5078B5D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C6F5C5-2E51-0C49-81FB-FFD867D5A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E8D65F-20F9-5D41-8BB9-41C9CBF0BF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0556E9-FF31-9E42-BED0-238DE12CD2F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F14E99F-EEBE-6C46-A2F4-4F984B401A1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59A0A2E-F312-3948-B286-EB087986D6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49C58-3314-AA4F-99B9-67EFB4181E63}" type="datetimeFigureOut">
              <a:rPr lang="en-US" smtClean="0"/>
              <a:t>2/9/21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684652-AAC2-8C42-AD12-537A4EF924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216A52B-E2B4-6941-8530-E1B91A70D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C0BE8-49BF-7849-B03E-743F54376F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3030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4EC9D-DB6E-704E-8F1D-A68CFDE3E9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7B39852-ADB8-044F-888D-CAF040705E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49C58-3314-AA4F-99B9-67EFB4181E63}" type="datetimeFigureOut">
              <a:rPr lang="en-US" smtClean="0"/>
              <a:t>2/9/21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931915-8866-1640-88CE-22F7F96687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9358BB-6A38-6F48-84BF-1D9990A17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C0BE8-49BF-7849-B03E-743F54376F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8076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D0FE10C-9BA6-1741-9DDC-44148E2B6D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49C58-3314-AA4F-99B9-67EFB4181E63}" type="datetimeFigureOut">
              <a:rPr lang="en-US" smtClean="0"/>
              <a:t>2/9/21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C682886-875E-1C45-863C-8692C32E54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FEAF86-18C9-2342-8263-4B8BA1F38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C0BE8-49BF-7849-B03E-743F54376F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9700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0FC9CA-CD52-6042-8242-2DCDD6EE2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6C1535-819E-414C-9039-2602C85921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8EDF69-D5B9-B448-83A7-E3BE4756F1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F6FE28-2305-C841-92A7-8D19BA8A70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49C58-3314-AA4F-99B9-67EFB4181E63}" type="datetimeFigureOut">
              <a:rPr lang="en-US" smtClean="0"/>
              <a:t>2/9/21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378A53-D538-BF48-9385-9F294CB06B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7D6F04-DB9B-DC48-AA0C-02CF98BE19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C0BE8-49BF-7849-B03E-743F54376F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9166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5E2B2-7929-1B40-B594-A63C278ED6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4BC0C3-BDBE-004C-8D8A-B8FBA056B70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334624-5CA2-694C-B284-8632847CD8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54A443-EF89-664F-9703-6479240BE8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49C58-3314-AA4F-99B9-67EFB4181E63}" type="datetimeFigureOut">
              <a:rPr lang="en-US" smtClean="0"/>
              <a:t>2/9/21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1AC00A-A2AD-3D47-B3E4-E42CAFB826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C961A2-3187-0848-8BFF-E990BA963F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C0BE8-49BF-7849-B03E-743F54376F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4973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7768870-65BE-284D-91EC-44C6628813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0B4056-DB53-9042-9A11-044DEE0753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E6C7FD-53B6-7641-B077-21DD649C912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C49C58-3314-AA4F-99B9-67EFB4181E63}" type="datetimeFigureOut">
              <a:rPr lang="en-US" smtClean="0"/>
              <a:t>2/9/21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D3EAFF-7ADF-3E4A-B9F3-09AB04DB1F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8D7575-61D0-AD44-996F-EF4B1E2A01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7C0BE8-49BF-7849-B03E-743F54376F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6471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tiff"/><Relationship Id="rId3" Type="http://schemas.openxmlformats.org/officeDocument/2006/relationships/image" Target="../media/image2.tiff"/><Relationship Id="rId7" Type="http://schemas.openxmlformats.org/officeDocument/2006/relationships/image" Target="../media/image4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tiff"/><Relationship Id="rId9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tiff"/><Relationship Id="rId3" Type="http://schemas.openxmlformats.org/officeDocument/2006/relationships/image" Target="../media/image8.tiff"/><Relationship Id="rId7" Type="http://schemas.openxmlformats.org/officeDocument/2006/relationships/image" Target="../media/image10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9.tiff"/><Relationship Id="rId9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gi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9" name="Rectangle 20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picture containing text, electronics, display&#10;&#10;Description automatically generated">
            <a:extLst>
              <a:ext uri="{FF2B5EF4-FFF2-40B4-BE49-F238E27FC236}">
                <a16:creationId xmlns:a16="http://schemas.microsoft.com/office/drawing/2014/main" id="{72CA9838-769A-7243-9E84-547AEA97A0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150" t="6329" r="8925" b="8526"/>
          <a:stretch/>
        </p:blipFill>
        <p:spPr>
          <a:xfrm>
            <a:off x="8554178" y="3444215"/>
            <a:ext cx="3694641" cy="2833333"/>
          </a:xfrm>
          <a:prstGeom prst="rect">
            <a:avLst/>
          </a:prstGeom>
        </p:spPr>
      </p:pic>
      <p:pic>
        <p:nvPicPr>
          <p:cNvPr id="9" name="Picture 8" descr="A picture containing text, electronics, display, screenshot&#10;&#10;Description automatically generated">
            <a:extLst>
              <a:ext uri="{FF2B5EF4-FFF2-40B4-BE49-F238E27FC236}">
                <a16:creationId xmlns:a16="http://schemas.microsoft.com/office/drawing/2014/main" id="{03816B44-53CA-0F48-9824-5CB7AFCF34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851" t="5834" r="8637" b="8220"/>
          <a:stretch/>
        </p:blipFill>
        <p:spPr>
          <a:xfrm>
            <a:off x="8554178" y="0"/>
            <a:ext cx="3694641" cy="2912944"/>
          </a:xfrm>
          <a:prstGeom prst="rect">
            <a:avLst/>
          </a:prstGeom>
        </p:spPr>
      </p:pic>
      <p:pic>
        <p:nvPicPr>
          <p:cNvPr id="7" name="Content Placeholder 6" descr="Chart&#10;&#10;Description automatically generated">
            <a:extLst>
              <a:ext uri="{FF2B5EF4-FFF2-40B4-BE49-F238E27FC236}">
                <a16:creationId xmlns:a16="http://schemas.microsoft.com/office/drawing/2014/main" id="{C603F612-6B56-D044-84A0-44D5606189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l="8552" t="6394" r="8953" b="4478"/>
          <a:stretch/>
        </p:blipFill>
        <p:spPr>
          <a:xfrm>
            <a:off x="7228" y="10347"/>
            <a:ext cx="4476735" cy="3577064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AA1F31-0451-4542-9E88-CBD00D023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391" y="5176879"/>
            <a:ext cx="3501357" cy="53188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Engulfment</a:t>
            </a:r>
            <a:r>
              <a:rPr lang="en-US" altLang="zh-CN" sz="3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Pattern</a:t>
            </a:r>
            <a:endParaRPr lang="en-US" sz="32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itle 1">
                <a:extLst>
                  <a:ext uri="{FF2B5EF4-FFF2-40B4-BE49-F238E27FC236}">
                    <a16:creationId xmlns:a16="http://schemas.microsoft.com/office/drawing/2014/main" id="{9C9F2DB2-A145-C44D-8222-A76DCCA96BB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554178" y="6206845"/>
                <a:ext cx="3484523" cy="651155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 fontScale="85000" lnSpcReduction="10000"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6" name="Title 1">
                <a:extLst>
                  <a:ext uri="{FF2B5EF4-FFF2-40B4-BE49-F238E27FC236}">
                    <a16:creationId xmlns:a16="http://schemas.microsoft.com/office/drawing/2014/main" id="{9C9F2DB2-A145-C44D-8222-A76DCCA96B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4178" y="6206845"/>
                <a:ext cx="3484523" cy="651155"/>
              </a:xfrm>
              <a:prstGeom prst="rect">
                <a:avLst/>
              </a:prstGeom>
              <a:blipFill>
                <a:blip r:embed="rId5"/>
                <a:stretch>
                  <a:fillRect b="-1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itle 1">
                <a:extLst>
                  <a:ext uri="{FF2B5EF4-FFF2-40B4-BE49-F238E27FC236}">
                    <a16:creationId xmlns:a16="http://schemas.microsoft.com/office/drawing/2014/main" id="{10851D3F-E926-744C-9487-53353DBF877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764296" y="2861408"/>
                <a:ext cx="3484523" cy="651155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 fontScale="85000" lnSpcReduction="10000"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0" name="Title 1">
                <a:extLst>
                  <a:ext uri="{FF2B5EF4-FFF2-40B4-BE49-F238E27FC236}">
                    <a16:creationId xmlns:a16="http://schemas.microsoft.com/office/drawing/2014/main" id="{10851D3F-E926-744C-9487-53353DBF87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4296" y="2861408"/>
                <a:ext cx="3484523" cy="651155"/>
              </a:xfrm>
              <a:prstGeom prst="rect">
                <a:avLst/>
              </a:prstGeom>
              <a:blipFill>
                <a:blip r:embed="rId6"/>
                <a:stretch>
                  <a:fillRect b="-1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9CCC5B65-7A3E-F246-A60B-1F9C1678E6D1}"/>
              </a:ext>
            </a:extLst>
          </p:cNvPr>
          <p:cNvSpPr txBox="1"/>
          <p:nvPr/>
        </p:nvSpPr>
        <p:spPr>
          <a:xfrm>
            <a:off x="1257187" y="3658313"/>
            <a:ext cx="1969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Cell Distribution</a:t>
            </a:r>
          </a:p>
        </p:txBody>
      </p:sp>
      <p:pic>
        <p:nvPicPr>
          <p:cNvPr id="14" name="Picture 13" descr="A picture containing shape&#10;&#10;Description automatically generated">
            <a:extLst>
              <a:ext uri="{FF2B5EF4-FFF2-40B4-BE49-F238E27FC236}">
                <a16:creationId xmlns:a16="http://schemas.microsoft.com/office/drawing/2014/main" id="{367A475F-C425-904F-91D6-295E3BCA762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7345" t="5218" r="8520" b="7549"/>
          <a:stretch/>
        </p:blipFill>
        <p:spPr>
          <a:xfrm>
            <a:off x="4483963" y="3347998"/>
            <a:ext cx="3891083" cy="3025766"/>
          </a:xfrm>
          <a:prstGeom prst="rect">
            <a:avLst/>
          </a:prstGeom>
        </p:spPr>
      </p:pic>
      <p:pic>
        <p:nvPicPr>
          <p:cNvPr id="17" name="Picture 16" descr="A picture containing chart&#10;&#10;Description automatically generated">
            <a:extLst>
              <a:ext uri="{FF2B5EF4-FFF2-40B4-BE49-F238E27FC236}">
                <a16:creationId xmlns:a16="http://schemas.microsoft.com/office/drawing/2014/main" id="{C3DC79B6-C677-0547-805F-27780954617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7483" t="6491" r="8438" b="7564"/>
          <a:stretch/>
        </p:blipFill>
        <p:spPr>
          <a:xfrm>
            <a:off x="4459930" y="-44264"/>
            <a:ext cx="3915116" cy="3001471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EE43F88D-07E3-1049-B273-BCD4783EE3A9}"/>
              </a:ext>
            </a:extLst>
          </p:cNvPr>
          <p:cNvSpPr txBox="1"/>
          <p:nvPr/>
        </p:nvSpPr>
        <p:spPr>
          <a:xfrm>
            <a:off x="5432693" y="2957207"/>
            <a:ext cx="1969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Nutrient A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19930FC-5373-AD42-B878-410070EC08CB}"/>
              </a:ext>
            </a:extLst>
          </p:cNvPr>
          <p:cNvSpPr txBox="1"/>
          <p:nvPr/>
        </p:nvSpPr>
        <p:spPr>
          <a:xfrm>
            <a:off x="5450596" y="6373764"/>
            <a:ext cx="1969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Nutrient B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CA8D2F2-2F65-CB47-B854-EED056E0986D}"/>
                  </a:ext>
                </a:extLst>
              </p:cNvPr>
              <p:cNvSpPr txBox="1"/>
              <p:nvPr/>
            </p:nvSpPr>
            <p:spPr>
              <a:xfrm>
                <a:off x="359391" y="5708766"/>
                <a:ext cx="2331857" cy="3754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=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altLang="zh-CN" dirty="0"/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altLang="zh-CN" dirty="0"/>
                  <a:t> = 1</a:t>
                </a:r>
                <a:r>
                  <a:rPr lang="zh-CN" altLang="en-US" dirty="0"/>
                  <a:t>  </a:t>
                </a:r>
                <a:endParaRPr lang="en-US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CA8D2F2-2F65-CB47-B854-EED056E098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391" y="5708766"/>
                <a:ext cx="2331857" cy="375424"/>
              </a:xfrm>
              <a:prstGeom prst="rect">
                <a:avLst/>
              </a:prstGeom>
              <a:blipFill>
                <a:blip r:embed="rId9"/>
                <a:stretch>
                  <a:fillRect t="-6452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914254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AA1F31-0451-4542-9E88-CBD00D023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7749" y="4487012"/>
            <a:ext cx="3472789" cy="582450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altLang="zh-CN" sz="3200" dirty="0"/>
              <a:t>Spiral</a:t>
            </a:r>
            <a:r>
              <a:rPr lang="en-US" altLang="zh-CN" sz="3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Pattern</a:t>
            </a:r>
            <a:endParaRPr lang="en-US" sz="32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 descr="A picture containing chart&#10;&#10;Description automatically generated">
            <a:extLst>
              <a:ext uri="{FF2B5EF4-FFF2-40B4-BE49-F238E27FC236}">
                <a16:creationId xmlns:a16="http://schemas.microsoft.com/office/drawing/2014/main" id="{05EA6A6E-25BF-3746-A866-363F054115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76" t="6772" r="8420" b="6663"/>
          <a:stretch/>
        </p:blipFill>
        <p:spPr>
          <a:xfrm>
            <a:off x="40973" y="-28382"/>
            <a:ext cx="4516526" cy="3565136"/>
          </a:xfrm>
          <a:prstGeom prst="rect">
            <a:avLst/>
          </a:prstGeom>
        </p:spPr>
      </p:pic>
      <p:pic>
        <p:nvPicPr>
          <p:cNvPr id="10" name="Picture 9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1E401414-D9E6-BD4C-B9EA-F3CB5E7722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784" t="6951" r="9555" b="6596"/>
          <a:stretch/>
        </p:blipFill>
        <p:spPr>
          <a:xfrm>
            <a:off x="8856601" y="0"/>
            <a:ext cx="3325422" cy="2755557"/>
          </a:xfrm>
          <a:prstGeom prst="rect">
            <a:avLst/>
          </a:prstGeom>
        </p:spPr>
      </p:pic>
      <p:pic>
        <p:nvPicPr>
          <p:cNvPr id="13" name="Picture 12" descr="A picture containing text, electronics, display&#10;&#10;Description automatically generated">
            <a:extLst>
              <a:ext uri="{FF2B5EF4-FFF2-40B4-BE49-F238E27FC236}">
                <a16:creationId xmlns:a16="http://schemas.microsoft.com/office/drawing/2014/main" id="{B21E1A6E-5BDC-D346-A8B4-F96D6496E37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012" t="6809" r="8971" b="7779"/>
          <a:stretch/>
        </p:blipFill>
        <p:spPr>
          <a:xfrm>
            <a:off x="8856601" y="3429000"/>
            <a:ext cx="3335402" cy="277843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itle 1">
                <a:extLst>
                  <a:ext uri="{FF2B5EF4-FFF2-40B4-BE49-F238E27FC236}">
                    <a16:creationId xmlns:a16="http://schemas.microsoft.com/office/drawing/2014/main" id="{DE27B099-A999-E045-A3E7-5B0262104B8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707480" y="2777845"/>
                <a:ext cx="3484523" cy="651155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 fontScale="85000" lnSpcReduction="10000"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7" name="Title 1">
                <a:extLst>
                  <a:ext uri="{FF2B5EF4-FFF2-40B4-BE49-F238E27FC236}">
                    <a16:creationId xmlns:a16="http://schemas.microsoft.com/office/drawing/2014/main" id="{DE27B099-A999-E045-A3E7-5B0262104B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7480" y="2777845"/>
                <a:ext cx="3484523" cy="65115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itle 1">
                <a:extLst>
                  <a:ext uri="{FF2B5EF4-FFF2-40B4-BE49-F238E27FC236}">
                    <a16:creationId xmlns:a16="http://schemas.microsoft.com/office/drawing/2014/main" id="{1DD02417-22EC-8841-9EA0-9A87C6A27BE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777050" y="6207432"/>
                <a:ext cx="3484523" cy="651155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 fontScale="85000" lnSpcReduction="10000"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8" name="Title 1">
                <a:extLst>
                  <a:ext uri="{FF2B5EF4-FFF2-40B4-BE49-F238E27FC236}">
                    <a16:creationId xmlns:a16="http://schemas.microsoft.com/office/drawing/2014/main" id="{1DD02417-22EC-8841-9EA0-9A87C6A27B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7050" y="6207432"/>
                <a:ext cx="3484523" cy="651155"/>
              </a:xfrm>
              <a:prstGeom prst="rect">
                <a:avLst/>
              </a:prstGeom>
              <a:blipFill>
                <a:blip r:embed="rId6"/>
                <a:stretch>
                  <a:fillRect b="-1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BFE02D46-1952-C34A-9325-BC4BEE23E594}"/>
              </a:ext>
            </a:extLst>
          </p:cNvPr>
          <p:cNvSpPr txBox="1"/>
          <p:nvPr/>
        </p:nvSpPr>
        <p:spPr>
          <a:xfrm>
            <a:off x="1155104" y="3758935"/>
            <a:ext cx="2195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Cell Distribution</a:t>
            </a:r>
          </a:p>
        </p:txBody>
      </p:sp>
      <p:pic>
        <p:nvPicPr>
          <p:cNvPr id="20" name="Picture 19" descr="A picture containing chart&#10;&#10;Description automatically generated">
            <a:extLst>
              <a:ext uri="{FF2B5EF4-FFF2-40B4-BE49-F238E27FC236}">
                <a16:creationId xmlns:a16="http://schemas.microsoft.com/office/drawing/2014/main" id="{D6725895-0630-144F-B8CB-76B6B1E729D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7722" t="7027" r="9402" b="6796"/>
          <a:stretch/>
        </p:blipFill>
        <p:spPr>
          <a:xfrm>
            <a:off x="4651920" y="-36494"/>
            <a:ext cx="3961138" cy="3089189"/>
          </a:xfrm>
          <a:prstGeom prst="rect">
            <a:avLst/>
          </a:prstGeom>
        </p:spPr>
      </p:pic>
      <p:pic>
        <p:nvPicPr>
          <p:cNvPr id="22" name="Picture 21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62B497B7-0100-894A-99AB-B9B72DA6ED6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7895" t="6563" r="9055" b="6563"/>
          <a:stretch/>
        </p:blipFill>
        <p:spPr>
          <a:xfrm>
            <a:off x="4651920" y="3365401"/>
            <a:ext cx="3961138" cy="3107588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DC674316-D86D-0D4C-876D-24ABE06C4B37}"/>
              </a:ext>
            </a:extLst>
          </p:cNvPr>
          <p:cNvSpPr txBox="1"/>
          <p:nvPr/>
        </p:nvSpPr>
        <p:spPr>
          <a:xfrm>
            <a:off x="5480151" y="6483062"/>
            <a:ext cx="2195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Nutrient A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1B085F9-4730-F04A-B620-8221EC2A5365}"/>
              </a:ext>
            </a:extLst>
          </p:cNvPr>
          <p:cNvSpPr txBox="1"/>
          <p:nvPr/>
        </p:nvSpPr>
        <p:spPr>
          <a:xfrm>
            <a:off x="5472183" y="3024382"/>
            <a:ext cx="2211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Nutrient B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BFCD35B-0CA6-7F4F-8A45-1EFDD19E21B8}"/>
                  </a:ext>
                </a:extLst>
              </p:cNvPr>
              <p:cNvSpPr txBox="1"/>
              <p:nvPr/>
            </p:nvSpPr>
            <p:spPr>
              <a:xfrm>
                <a:off x="367749" y="5052783"/>
                <a:ext cx="2331857" cy="3754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=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altLang="zh-CN" dirty="0"/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altLang="zh-CN" dirty="0"/>
                  <a:t> = 1</a:t>
                </a:r>
                <a:r>
                  <a:rPr lang="zh-CN" altLang="en-US" dirty="0"/>
                  <a:t>  </a:t>
                </a:r>
                <a:endParaRPr lang="en-US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BFCD35B-0CA6-7F4F-8A45-1EFDD19E21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749" y="5052783"/>
                <a:ext cx="2331857" cy="375424"/>
              </a:xfrm>
              <a:prstGeom prst="rect">
                <a:avLst/>
              </a:prstGeom>
              <a:blipFill>
                <a:blip r:embed="rId9"/>
                <a:stretch>
                  <a:fillRect t="-6452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379274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B81C40-E5EB-8A4B-BF50-ACE145E679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/>
          <a:lstStyle/>
          <a:p>
            <a:r>
              <a:rPr lang="en-US" dirty="0"/>
              <a:t>Spiral Analysis</a:t>
            </a:r>
          </a:p>
        </p:txBody>
      </p:sp>
    </p:spTree>
    <p:extLst>
      <p:ext uri="{BB962C8B-B14F-4D97-AF65-F5344CB8AC3E}">
        <p14:creationId xmlns:p14="http://schemas.microsoft.com/office/powerpoint/2010/main" val="39621676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3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C99AA6-46F8-4B47-AC7F-A6B734B9A3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462111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5200" dirty="0"/>
              <a:t>Random Initialized Condition</a:t>
            </a:r>
            <a:br>
              <a:rPr lang="en-US" sz="5200" dirty="0"/>
            </a:br>
            <a:r>
              <a:rPr lang="en-US" sz="5200" dirty="0"/>
              <a:t>Different growth rates</a:t>
            </a:r>
          </a:p>
        </p:txBody>
      </p:sp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76582F0A-C4A8-CF48-A700-258D2E43D2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239" t="7199" r="9552" b="11450"/>
          <a:stretch/>
        </p:blipFill>
        <p:spPr>
          <a:xfrm>
            <a:off x="3920649" y="2768600"/>
            <a:ext cx="4194781" cy="3253840"/>
          </a:xfrm>
          <a:prstGeom prst="rect">
            <a:avLst/>
          </a:prstGeom>
        </p:spPr>
      </p:pic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392D0BAB-6BAE-C048-994B-D7E616985E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3060" t="7639" r="9613" b="11026"/>
          <a:stretch/>
        </p:blipFill>
        <p:spPr>
          <a:xfrm>
            <a:off x="0" y="2768600"/>
            <a:ext cx="4120691" cy="3253839"/>
          </a:xfrm>
          <a:prstGeom prst="rect">
            <a:avLst/>
          </a:prstGeom>
        </p:spPr>
      </p:pic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6E065A04-A746-914D-A612-8D97EE39F26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026" t="7181" r="9095" b="10981"/>
          <a:stretch/>
        </p:blipFill>
        <p:spPr>
          <a:xfrm>
            <a:off x="8115430" y="2768600"/>
            <a:ext cx="4120692" cy="324762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B230EBB-A9E3-7D40-A2A7-43925B5A08C2}"/>
              </a:ext>
            </a:extLst>
          </p:cNvPr>
          <p:cNvSpPr txBox="1"/>
          <p:nvPr/>
        </p:nvSpPr>
        <p:spPr>
          <a:xfrm>
            <a:off x="1144421" y="6116145"/>
            <a:ext cx="1831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Growth rate = 0.5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DBD314D-76DF-5648-8EA0-8A5BBF71DB12}"/>
              </a:ext>
            </a:extLst>
          </p:cNvPr>
          <p:cNvSpPr txBox="1"/>
          <p:nvPr/>
        </p:nvSpPr>
        <p:spPr>
          <a:xfrm>
            <a:off x="5102115" y="6123298"/>
            <a:ext cx="1657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Growth rate = 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9BE13FF-5682-D44E-A7B2-092E8DA27D50}"/>
              </a:ext>
            </a:extLst>
          </p:cNvPr>
          <p:cNvSpPr txBox="1"/>
          <p:nvPr/>
        </p:nvSpPr>
        <p:spPr>
          <a:xfrm>
            <a:off x="9259852" y="6116145"/>
            <a:ext cx="1657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Growth rate = 5</a:t>
            </a:r>
          </a:p>
        </p:txBody>
      </p:sp>
    </p:spTree>
    <p:extLst>
      <p:ext uri="{BB962C8B-B14F-4D97-AF65-F5344CB8AC3E}">
        <p14:creationId xmlns:p14="http://schemas.microsoft.com/office/powerpoint/2010/main" val="37887040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C99AA6-46F8-4B47-AC7F-A6B734B9A3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462111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5200" dirty="0"/>
              <a:t>Random Initialized Condition</a:t>
            </a:r>
            <a:br>
              <a:rPr lang="en-US" sz="5200" dirty="0"/>
            </a:br>
            <a:r>
              <a:rPr lang="en-US" sz="5200" dirty="0"/>
              <a:t>Different growth rates</a:t>
            </a:r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38191B7-74AD-F441-B241-F7FCE93982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30" r="2133" b="3516"/>
          <a:stretch/>
        </p:blipFill>
        <p:spPr>
          <a:xfrm>
            <a:off x="0" y="2296033"/>
            <a:ext cx="12135552" cy="4439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4214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hart, line chart, histogram, scatter chart&#10;&#10;Description automatically generated">
            <a:extLst>
              <a:ext uri="{FF2B5EF4-FFF2-40B4-BE49-F238E27FC236}">
                <a16:creationId xmlns:a16="http://schemas.microsoft.com/office/drawing/2014/main" id="{75964952-DEB0-E741-9456-C2639D65B9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66" y="36473"/>
            <a:ext cx="4213278" cy="3296890"/>
          </a:xfrm>
          <a:prstGeom prst="rect">
            <a:avLst/>
          </a:prstGeom>
        </p:spPr>
      </p:pic>
      <p:sp>
        <p:nvSpPr>
          <p:cNvPr id="24" name="Rectangle 17">
            <a:extLst>
              <a:ext uri="{FF2B5EF4-FFF2-40B4-BE49-F238E27FC236}">
                <a16:creationId xmlns:a16="http://schemas.microsoft.com/office/drawing/2014/main" id="{417CDA24-35F8-4540-8C52-3096D6D949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0E2E514E-6B2F-D944-B46B-2D299D1B35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6960" y="3474719"/>
            <a:ext cx="4212303" cy="3338251"/>
          </a:xfrm>
          <a:prstGeom prst="rect">
            <a:avLst/>
          </a:prstGeom>
        </p:spPr>
      </p:pic>
      <p:sp>
        <p:nvSpPr>
          <p:cNvPr id="25" name="Rectangle 19">
            <a:extLst>
              <a:ext uri="{FF2B5EF4-FFF2-40B4-BE49-F238E27FC236}">
                <a16:creationId xmlns:a16="http://schemas.microsoft.com/office/drawing/2014/main" id="{8658BFE0-4E65-4174-9C75-687C94E882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1">
            <a:extLst>
              <a:ext uri="{FF2B5EF4-FFF2-40B4-BE49-F238E27FC236}">
                <a16:creationId xmlns:a16="http://schemas.microsoft.com/office/drawing/2014/main" id="{FA75DFED-A0C1-4A83-BE1D-0271C1826E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552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CF78910A-F1C2-0D4B-B15F-4CC5EF8077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074" y="3538469"/>
            <a:ext cx="4166990" cy="3260670"/>
          </a:xfrm>
          <a:prstGeom prst="rect">
            <a:avLst/>
          </a:prstGeom>
        </p:spPr>
      </p:pic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F92B4677-489C-884D-BB03-082FFAAB4B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5340" y="27273"/>
            <a:ext cx="4106769" cy="323408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2B506A3-3DC7-CB4D-B1D3-B79B9AFC1A0D}"/>
                  </a:ext>
                </a:extLst>
              </p:cNvPr>
              <p:cNvSpPr txBox="1"/>
              <p:nvPr/>
            </p:nvSpPr>
            <p:spPr>
              <a:xfrm>
                <a:off x="3094497" y="2639728"/>
                <a:ext cx="27434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𝑅𝑎𝑑𝑖𝑢𝑠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×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𝐴𝑛𝑔𝑙𝑒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𝑣𝑠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.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𝑇𝑖𝑚𝑒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2B506A3-3DC7-CB4D-B1D3-B79B9AFC1A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4497" y="2639728"/>
                <a:ext cx="2743443" cy="369332"/>
              </a:xfrm>
              <a:prstGeom prst="rect">
                <a:avLst/>
              </a:prstGeom>
              <a:blipFill>
                <a:blip r:embed="rId7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E21BD59-130C-954F-BE9F-B448BB6FFCA2}"/>
                  </a:ext>
                </a:extLst>
              </p:cNvPr>
              <p:cNvSpPr txBox="1"/>
              <p:nvPr/>
            </p:nvSpPr>
            <p:spPr>
              <a:xfrm>
                <a:off x="2858575" y="5813723"/>
                <a:ext cx="2973506" cy="629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𝑎𝑑𝑖𝑢𝑠</m:t>
                              </m:r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 × 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𝐴𝑛𝑔𝑙𝑒</m:t>
                              </m:r>
                            </m:e>
                          </m:d>
                        </m:num>
                        <m:den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𝐺𝑟𝑜𝑤𝑡h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𝑅𝑎𝑡𝑒</m:t>
                          </m:r>
                        </m:den>
                      </m:f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𝑣𝑠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.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𝑇𝑖𝑚𝑒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E21BD59-130C-954F-BE9F-B448BB6FFC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8575" y="5813723"/>
                <a:ext cx="2973506" cy="629916"/>
              </a:xfrm>
              <a:prstGeom prst="rect">
                <a:avLst/>
              </a:prstGeom>
              <a:blipFill>
                <a:blip r:embed="rId8"/>
                <a:stretch>
                  <a:fillRect b="-17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DE1EC2B-FCFD-E04E-BC34-3FDF5D6FC446}"/>
                  </a:ext>
                </a:extLst>
              </p:cNvPr>
              <p:cNvSpPr txBox="1"/>
              <p:nvPr/>
            </p:nvSpPr>
            <p:spPr>
              <a:xfrm>
                <a:off x="10215808" y="2639728"/>
                <a:ext cx="17480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𝐴𝑛𝑔𝑙𝑒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𝑣𝑠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.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𝑇𝑖𝑚𝑒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DE1EC2B-FCFD-E04E-BC34-3FDF5D6FC4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15808" y="2639728"/>
                <a:ext cx="1748043" cy="369332"/>
              </a:xfrm>
              <a:prstGeom prst="rect">
                <a:avLst/>
              </a:prstGeom>
              <a:blipFill>
                <a:blip r:embed="rId9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E112A1C-BB51-B641-B4A4-C5F4C3B1EC07}"/>
                  </a:ext>
                </a:extLst>
              </p:cNvPr>
              <p:cNvSpPr txBox="1"/>
              <p:nvPr/>
            </p:nvSpPr>
            <p:spPr>
              <a:xfrm>
                <a:off x="8587734" y="6074307"/>
                <a:ext cx="337611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𝐴𝑛𝑔𝑙𝑒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𝑣𝑠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. 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𝑇𝑖𝑚𝑒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𝑟𝑜𝑤𝑡h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𝑎𝑡𝑒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E112A1C-BB51-B641-B4A4-C5F4C3B1EC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7734" y="6074307"/>
                <a:ext cx="3376117" cy="369332"/>
              </a:xfrm>
              <a:prstGeom prst="rect">
                <a:avLst/>
              </a:prstGeom>
              <a:blipFill>
                <a:blip r:embed="rId10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799590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26A84AF-6F58-471A-BF1F-10D8C0351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picture containing histogram&#10;&#10;Description automatically generated">
            <a:extLst>
              <a:ext uri="{FF2B5EF4-FFF2-40B4-BE49-F238E27FC236}">
                <a16:creationId xmlns:a16="http://schemas.microsoft.com/office/drawing/2014/main" id="{D04F08C0-A181-6F47-89BA-42E49989F0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814"/>
          <a:stretch/>
        </p:blipFill>
        <p:spPr>
          <a:xfrm>
            <a:off x="5009505" y="10"/>
            <a:ext cx="7182495" cy="68579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D0153E7-EC3C-DA4C-A05B-FECBADCDC23A}"/>
              </a:ext>
            </a:extLst>
          </p:cNvPr>
          <p:cNvSpPr txBox="1"/>
          <p:nvPr/>
        </p:nvSpPr>
        <p:spPr>
          <a:xfrm>
            <a:off x="331304" y="815059"/>
            <a:ext cx="4208332" cy="95410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800" b="1" dirty="0"/>
              <a:t>Steps in finding </a:t>
            </a:r>
          </a:p>
          <a:p>
            <a:pPr algn="ctr"/>
            <a:r>
              <a:rPr lang="en-US" sz="2800" b="1" dirty="0"/>
              <a:t>change of angles of growth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EC4471D-4BEF-4B41-B25D-99579AC94DD8}"/>
              </a:ext>
            </a:extLst>
          </p:cNvPr>
          <p:cNvSpPr txBox="1">
            <a:spLocks/>
          </p:cNvSpPr>
          <p:nvPr/>
        </p:nvSpPr>
        <p:spPr>
          <a:xfrm>
            <a:off x="331304" y="2136914"/>
            <a:ext cx="4369905" cy="435333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Subtract two consecutive colonies</a:t>
            </a:r>
          </a:p>
          <a:p>
            <a:r>
              <a:rPr lang="en-US" dirty="0"/>
              <a:t>Find the largest cluster in the result matrix</a:t>
            </a:r>
          </a:p>
          <a:p>
            <a:r>
              <a:rPr lang="en-US" dirty="0"/>
              <a:t>Calculate the coordinate of the center of mass</a:t>
            </a:r>
          </a:p>
          <a:p>
            <a:r>
              <a:rPr lang="en-US" dirty="0"/>
              <a:t>Obtain the angle of the point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98056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3" descr="Chart&#10;&#10;Description automatically generated">
            <a:extLst>
              <a:ext uri="{FF2B5EF4-FFF2-40B4-BE49-F238E27FC236}">
                <a16:creationId xmlns:a16="http://schemas.microsoft.com/office/drawing/2014/main" id="{7DF1DEBD-46B2-B649-868B-2C3E3E6EE7C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377" t="6411" r="8801" b="6421"/>
          <a:stretch/>
        </p:blipFill>
        <p:spPr>
          <a:xfrm>
            <a:off x="4562060" y="487017"/>
            <a:ext cx="7454173" cy="5883965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B826A07C-1407-D744-AA22-8D19904195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14197"/>
            <a:ext cx="4457701" cy="213569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Growth rate = 2: Interesting 4-branch spiral</a:t>
            </a:r>
          </a:p>
        </p:txBody>
      </p:sp>
    </p:spTree>
    <p:extLst>
      <p:ext uri="{BB962C8B-B14F-4D97-AF65-F5344CB8AC3E}">
        <p14:creationId xmlns:p14="http://schemas.microsoft.com/office/powerpoint/2010/main" val="40737629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icture containing chart&#10;&#10;Description automatically generated">
            <a:extLst>
              <a:ext uri="{FF2B5EF4-FFF2-40B4-BE49-F238E27FC236}">
                <a16:creationId xmlns:a16="http://schemas.microsoft.com/office/drawing/2014/main" id="{79D2752E-801D-7645-A3C2-5F73B8BC33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843" t="6893" r="8914" b="6895"/>
          <a:stretch/>
        </p:blipFill>
        <p:spPr>
          <a:xfrm>
            <a:off x="2035438" y="274983"/>
            <a:ext cx="8121124" cy="6308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8920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934</TotalTime>
  <Words>153</Words>
  <Application>Microsoft Macintosh PowerPoint</Application>
  <PresentationFormat>Widescreen</PresentationFormat>
  <Paragraphs>35</Paragraphs>
  <Slides>9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Cambria Math</vt:lpstr>
      <vt:lpstr>Office Theme</vt:lpstr>
      <vt:lpstr>Engulfment Pattern</vt:lpstr>
      <vt:lpstr>Spiral Pattern</vt:lpstr>
      <vt:lpstr>Spiral Analysis</vt:lpstr>
      <vt:lpstr>Random Initialized Condition Different growth rates</vt:lpstr>
      <vt:lpstr>Random Initialized Condition Different growth rates</vt:lpstr>
      <vt:lpstr>PowerPoint Presentation</vt:lpstr>
      <vt:lpstr>PowerPoint Presentation</vt:lpstr>
      <vt:lpstr>Growth rate = 2: Interesting 4-branch spiral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jacky lin</dc:creator>
  <cp:lastModifiedBy>jacky lin</cp:lastModifiedBy>
  <cp:revision>23</cp:revision>
  <dcterms:created xsi:type="dcterms:W3CDTF">2021-02-07T14:24:33Z</dcterms:created>
  <dcterms:modified xsi:type="dcterms:W3CDTF">2021-02-09T20:47:01Z</dcterms:modified>
</cp:coreProperties>
</file>